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2" r:id="rId1"/>
  </p:sldMasterIdLst>
  <p:notesMasterIdLst>
    <p:notesMasterId r:id="rId14"/>
  </p:notesMasterIdLst>
  <p:sldIdLst>
    <p:sldId id="256" r:id="rId2"/>
    <p:sldId id="284" r:id="rId3"/>
    <p:sldId id="257" r:id="rId4"/>
    <p:sldId id="269" r:id="rId5"/>
    <p:sldId id="278" r:id="rId6"/>
    <p:sldId id="279" r:id="rId7"/>
    <p:sldId id="280" r:id="rId8"/>
    <p:sldId id="275" r:id="rId9"/>
    <p:sldId id="277" r:id="rId10"/>
    <p:sldId id="282" r:id="rId11"/>
    <p:sldId id="283" r:id="rId12"/>
    <p:sldId id="26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A3075-88E9-4CFD-AC6D-4ACD30DD8F96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5E27F-7DED-439D-85E2-C768A39D1C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06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E27F-7DED-439D-85E2-C768A39D1CB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988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E27F-7DED-439D-85E2-C768A39D1CB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27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E27F-7DED-439D-85E2-C768A39D1CB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33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E27F-7DED-439D-85E2-C768A39D1CB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01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E27F-7DED-439D-85E2-C768A39D1CB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798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E27F-7DED-439D-85E2-C768A39D1CB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96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E27F-7DED-439D-85E2-C768A39D1CB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024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E27F-7DED-439D-85E2-C768A39D1CB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47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4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7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0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2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8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7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7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7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9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6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1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gif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Voeren en verzorgen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Week </a:t>
            </a:r>
            <a:r>
              <a:rPr lang="nl-NL" dirty="0"/>
              <a:t>4</a:t>
            </a:r>
            <a:r>
              <a:rPr lang="nl-NL" dirty="0" smtClean="0"/>
              <a:t>: </a:t>
            </a:r>
            <a:r>
              <a:rPr lang="nl-NL" dirty="0" smtClean="0"/>
              <a:t>Voeding </a:t>
            </a:r>
            <a:r>
              <a:rPr lang="nl-NL" dirty="0" err="1" smtClean="0"/>
              <a:t>herpeten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73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Voedings-stoffen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14960" y="1494028"/>
            <a:ext cx="10808548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Bouwstoffen</a:t>
            </a:r>
          </a:p>
          <a:p>
            <a:pPr lvl="1"/>
            <a:r>
              <a:rPr lang="nl-NL" dirty="0" smtClean="0"/>
              <a:t>Eiwitten </a:t>
            </a:r>
          </a:p>
          <a:p>
            <a:pPr lvl="1"/>
            <a:r>
              <a:rPr lang="nl-NL" dirty="0" smtClean="0"/>
              <a:t>Calcium (Ca)</a:t>
            </a:r>
          </a:p>
          <a:p>
            <a:pPr lvl="1"/>
            <a:r>
              <a:rPr lang="nl-NL" dirty="0" smtClean="0"/>
              <a:t>Fosfor (p)</a:t>
            </a:r>
          </a:p>
          <a:p>
            <a:pPr lvl="1"/>
            <a:endParaRPr lang="nl-NL" dirty="0"/>
          </a:p>
          <a:p>
            <a:r>
              <a:rPr lang="nl-NL" dirty="0" smtClean="0"/>
              <a:t>Vitamines</a:t>
            </a:r>
          </a:p>
          <a:p>
            <a:pPr lvl="1"/>
            <a:r>
              <a:rPr lang="nl-NL" dirty="0" smtClean="0"/>
              <a:t>A </a:t>
            </a:r>
            <a:r>
              <a:rPr lang="nl-NL" dirty="0" smtClean="0">
                <a:sym typeface="Wingdings" panose="05000000000000000000" pitchFamily="2" charset="2"/>
              </a:rPr>
              <a:t> membraanweefsels op peil houden</a:t>
            </a:r>
            <a:endParaRPr lang="nl-NL" dirty="0" smtClean="0"/>
          </a:p>
          <a:p>
            <a:pPr lvl="1"/>
            <a:r>
              <a:rPr lang="nl-NL" dirty="0" smtClean="0"/>
              <a:t>B </a:t>
            </a:r>
            <a:r>
              <a:rPr lang="nl-NL" dirty="0" smtClean="0">
                <a:sym typeface="Wingdings" panose="05000000000000000000" pitchFamily="2" charset="2"/>
              </a:rPr>
              <a:t> 12 verschillende (B1  omzetting van koolhydraten)</a:t>
            </a:r>
            <a:endParaRPr lang="nl-NL" dirty="0"/>
          </a:p>
          <a:p>
            <a:pPr lvl="1"/>
            <a:r>
              <a:rPr lang="nl-NL" dirty="0" smtClean="0"/>
              <a:t>C </a:t>
            </a:r>
            <a:r>
              <a:rPr lang="nl-NL" dirty="0" smtClean="0">
                <a:sym typeface="Wingdings" panose="05000000000000000000" pitchFamily="2" charset="2"/>
              </a:rPr>
              <a:t> vorming van bouwstoffen </a:t>
            </a:r>
            <a:endParaRPr lang="nl-NL" dirty="0" smtClean="0"/>
          </a:p>
          <a:p>
            <a:pPr lvl="1"/>
            <a:r>
              <a:rPr lang="nl-NL" dirty="0" smtClean="0"/>
              <a:t>D </a:t>
            </a:r>
            <a:r>
              <a:rPr lang="nl-NL" dirty="0" smtClean="0">
                <a:sym typeface="Wingdings" panose="05000000000000000000" pitchFamily="2" charset="2"/>
              </a:rPr>
              <a:t> D3 is erg belangrijk: geen D3 = afbraak botten (UV)</a:t>
            </a:r>
            <a:endParaRPr lang="nl-NL" dirty="0" smtClean="0"/>
          </a:p>
          <a:p>
            <a:pPr lvl="1"/>
            <a:r>
              <a:rPr lang="nl-NL" dirty="0" smtClean="0"/>
              <a:t>E </a:t>
            </a:r>
            <a:r>
              <a:rPr lang="nl-NL" dirty="0" smtClean="0">
                <a:sym typeface="Wingdings" panose="05000000000000000000" pitchFamily="2" charset="2"/>
              </a:rPr>
              <a:t> beschermt vitamines tegen vernietiging</a:t>
            </a:r>
            <a:endParaRPr lang="nl-NL" dirty="0" smtClean="0"/>
          </a:p>
          <a:p>
            <a:pPr lvl="1"/>
            <a:r>
              <a:rPr lang="nl-NL" dirty="0" smtClean="0"/>
              <a:t>K </a:t>
            </a:r>
            <a:r>
              <a:rPr lang="nl-NL" dirty="0" smtClean="0">
                <a:sym typeface="Wingdings" panose="05000000000000000000" pitchFamily="2" charset="2"/>
              </a:rPr>
              <a:t> bloedstolling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Hoe kan je ervoor zorgen dat het dier alles binnenkrijgt dat het nodig heeft? 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Dit kan bijvoorbeeld met behulp supplementen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Gevarieerd voeren is hiervoor de basis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5516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Basisregels bij het voeren</a:t>
            </a:r>
            <a:br>
              <a:rPr lang="nl-NL" dirty="0" smtClean="0"/>
            </a:br>
            <a:r>
              <a:rPr lang="nl-NL" dirty="0" smtClean="0"/>
              <a:t>van </a:t>
            </a:r>
            <a:r>
              <a:rPr lang="nl-NL" dirty="0" err="1" smtClean="0"/>
              <a:t>herpeten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5508" y="139242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Voer zo vers mogelijk</a:t>
            </a:r>
          </a:p>
          <a:p>
            <a:r>
              <a:rPr lang="nl-NL" dirty="0" smtClean="0"/>
              <a:t>Voer gevarieerd</a:t>
            </a:r>
          </a:p>
          <a:p>
            <a:r>
              <a:rPr lang="nl-NL" dirty="0" smtClean="0"/>
              <a:t>Voer eventueel supplementen (calcium/fosfor, D3)</a:t>
            </a:r>
          </a:p>
          <a:p>
            <a:r>
              <a:rPr lang="nl-NL" dirty="0" smtClean="0"/>
              <a:t>Voer je voedseldieren hoogwaardig (gut </a:t>
            </a:r>
            <a:r>
              <a:rPr lang="nl-NL" dirty="0" err="1" smtClean="0"/>
              <a:t>loading</a:t>
            </a:r>
            <a:r>
              <a:rPr lang="nl-NL" dirty="0" smtClean="0"/>
              <a:t>)</a:t>
            </a:r>
          </a:p>
          <a:p>
            <a:r>
              <a:rPr lang="nl-NL" dirty="0" smtClean="0"/>
              <a:t>Bepaal de juiste voerfrequentie</a:t>
            </a:r>
          </a:p>
          <a:p>
            <a:r>
              <a:rPr lang="nl-NL" dirty="0" smtClean="0"/>
              <a:t>Houdt rekening met voedsel hiërarchie (dominantie)</a:t>
            </a:r>
          </a:p>
          <a:p>
            <a:r>
              <a:rPr lang="nl-NL" dirty="0" smtClean="0"/>
              <a:t>Laat niet onnodig levende prooidieren in het terrarium</a:t>
            </a:r>
          </a:p>
          <a:p>
            <a:r>
              <a:rPr lang="nl-NL" dirty="0" smtClean="0"/>
              <a:t>Voer op het juiste tijdstip</a:t>
            </a:r>
          </a:p>
          <a:p>
            <a:r>
              <a:rPr lang="nl-NL" dirty="0" smtClean="0"/>
              <a:t>Stem het formaat van het voer af op het dier </a:t>
            </a:r>
          </a:p>
        </p:txBody>
      </p:sp>
    </p:spTree>
    <p:extLst>
      <p:ext uri="{BB962C8B-B14F-4D97-AF65-F5344CB8AC3E}">
        <p14:creationId xmlns:p14="http://schemas.microsoft.com/office/powerpoint/2010/main" val="3964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 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Zijn er vragen?</a:t>
            </a:r>
          </a:p>
          <a:p>
            <a:r>
              <a:rPr lang="nl-NL" dirty="0" err="1" smtClean="0"/>
              <a:t>Kahoot</a:t>
            </a:r>
            <a:r>
              <a:rPr lang="nl-NL" dirty="0" smtClean="0"/>
              <a:t> </a:t>
            </a:r>
            <a:r>
              <a:rPr lang="nl-NL" dirty="0" err="1" smtClean="0"/>
              <a:t>Herpeten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50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 smtClean="0"/>
              <a:t>oeding </a:t>
            </a:r>
            <a:r>
              <a:rPr lang="nl-NL" dirty="0" err="1" smtClean="0"/>
              <a:t>herpeten</a:t>
            </a:r>
            <a:endParaRPr lang="nl-NL" dirty="0" smtClean="0"/>
          </a:p>
          <a:p>
            <a:r>
              <a:rPr lang="nl-NL" dirty="0"/>
              <a:t>S</a:t>
            </a:r>
            <a:r>
              <a:rPr lang="nl-NL" dirty="0" smtClean="0"/>
              <a:t>assen vissen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799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Aan het eind van de lessen moet je kunnen benoemen:</a:t>
            </a:r>
          </a:p>
          <a:p>
            <a:pPr marL="0" indent="0">
              <a:buNone/>
            </a:pPr>
            <a:r>
              <a:rPr lang="nl-NL" dirty="0" smtClean="0"/>
              <a:t>-Wat </a:t>
            </a:r>
            <a:r>
              <a:rPr lang="nl-NL" dirty="0"/>
              <a:t>de voedingsbehoeften zijn van verschillende </a:t>
            </a:r>
            <a:r>
              <a:rPr lang="nl-NL" dirty="0" err="1" smtClean="0"/>
              <a:t>herpeten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</a:t>
            </a:r>
            <a:r>
              <a:rPr lang="nl-NL" dirty="0"/>
              <a:t>Welke voedseldieren er </a:t>
            </a:r>
            <a:r>
              <a:rPr lang="nl-NL" dirty="0" smtClean="0"/>
              <a:t>zijn</a:t>
            </a:r>
          </a:p>
          <a:p>
            <a:pPr marL="0" indent="0">
              <a:buNone/>
            </a:pPr>
            <a:r>
              <a:rPr lang="nl-NL" dirty="0" smtClean="0"/>
              <a:t>-Welke type eters er zijn binnen de </a:t>
            </a:r>
            <a:r>
              <a:rPr lang="nl-NL" dirty="0" err="1" smtClean="0"/>
              <a:t>herpeten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68" y="3871120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eten </a:t>
            </a:r>
            <a:br>
              <a:rPr lang="nl-NL" dirty="0" smtClean="0"/>
            </a:br>
            <a:r>
              <a:rPr lang="nl-NL" dirty="0" err="1" smtClean="0"/>
              <a:t>herpeten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r="2286"/>
          <a:stretch/>
        </p:blipFill>
        <p:spPr bwMode="auto">
          <a:xfrm>
            <a:off x="293896" y="1849326"/>
            <a:ext cx="8106937" cy="233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60" y="4262806"/>
            <a:ext cx="4071795" cy="20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Voedseldieren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430606" y="1653446"/>
            <a:ext cx="127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Huiskrekel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10" y="4046426"/>
            <a:ext cx="1271408" cy="127140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928598" y="4979278"/>
            <a:ext cx="153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Wasmotlarve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220" y="3689141"/>
            <a:ext cx="1905000" cy="140017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9584304" y="4794612"/>
            <a:ext cx="153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Morioworm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44" y="1912031"/>
            <a:ext cx="2589782" cy="1450278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7994303" y="3380334"/>
            <a:ext cx="153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Steppekrekel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47" y="2030807"/>
            <a:ext cx="2091956" cy="1525239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4856728" y="3365974"/>
            <a:ext cx="217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Afrikaanse treksprinkhaan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65" y="1862390"/>
            <a:ext cx="2495936" cy="154956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57" y="3689140"/>
            <a:ext cx="1683270" cy="1400175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1113069" y="5089316"/>
            <a:ext cx="1557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Argentijnse kakkerlak</a:t>
            </a:r>
          </a:p>
          <a:p>
            <a:r>
              <a:rPr lang="nl-NL" dirty="0"/>
              <a:t>(</a:t>
            </a:r>
            <a:r>
              <a:rPr lang="nl-NL" dirty="0" err="1" smtClean="0"/>
              <a:t>Dubia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38" y="3867784"/>
            <a:ext cx="1428750" cy="2095500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4569957" y="5589046"/>
            <a:ext cx="155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Redrunner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17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Voedseldieren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u="sng" dirty="0" smtClean="0"/>
              <a:t>Opdracht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Gebruik de voederinsecten van de vorige dia.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Zoek </a:t>
            </a:r>
            <a:r>
              <a:rPr lang="nl-NL" dirty="0" smtClean="0"/>
              <a:t>op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-Bekijk de lijst met </a:t>
            </a:r>
            <a:r>
              <a:rPr lang="nl-NL" dirty="0" err="1" smtClean="0"/>
              <a:t>herpeten</a:t>
            </a:r>
            <a:r>
              <a:rPr lang="nl-NL" dirty="0" smtClean="0"/>
              <a:t> voor deze periode. 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-Zoek uit aan welk </a:t>
            </a:r>
            <a:r>
              <a:rPr lang="nl-NL" dirty="0" err="1" smtClean="0"/>
              <a:t>herpeten</a:t>
            </a:r>
            <a:r>
              <a:rPr lang="nl-NL" dirty="0" smtClean="0"/>
              <a:t> de insecten gevoerd kunnen worden.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009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Veel gemaakte fouten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28228" y="181914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smtClean="0">
                <a:solidFill>
                  <a:schemeClr val="tx1"/>
                </a:solidFill>
              </a:rPr>
              <a:t>Verzorging voedseldieren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Geen verzorging = geen/nauwelijks voedingswaarde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Daarom kennis over voedseldieren belangrijk!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Goed schoonhouden huisvesting</a:t>
            </a:r>
          </a:p>
          <a:p>
            <a:pPr lvl="1"/>
            <a:endParaRPr lang="nl-NL" sz="2400" dirty="0">
              <a:solidFill>
                <a:schemeClr val="tx1"/>
              </a:solidFill>
            </a:endParaRP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Daarnaast </a:t>
            </a:r>
            <a:r>
              <a:rPr lang="nl-NL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(het belangrijkste)  Dierenwelzijn!</a:t>
            </a:r>
          </a:p>
          <a:p>
            <a:pPr lvl="2"/>
            <a:r>
              <a:rPr lang="nl-NL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Het voedseldier is ook een dier!</a:t>
            </a:r>
          </a:p>
          <a:p>
            <a:pPr lvl="2"/>
            <a:endParaRPr lang="nl-NL" dirty="0">
              <a:sym typeface="Wingdings" panose="05000000000000000000" pitchFamily="2" charset="2"/>
            </a:endParaRPr>
          </a:p>
          <a:p>
            <a:pPr lvl="2"/>
            <a:endParaRPr lang="nl-NL" dirty="0" smtClean="0">
              <a:sym typeface="Wingdings" panose="05000000000000000000" pitchFamily="2" charset="2"/>
            </a:endParaRPr>
          </a:p>
          <a:p>
            <a:pPr lvl="2"/>
            <a:endParaRPr lang="nl-NL" dirty="0">
              <a:sym typeface="Wingdings" panose="05000000000000000000" pitchFamily="2" charset="2"/>
            </a:endParaRPr>
          </a:p>
          <a:p>
            <a:pPr lvl="2"/>
            <a:endParaRPr lang="nl-NL" dirty="0" smtClean="0">
              <a:sym typeface="Wingdings" panose="05000000000000000000" pitchFamily="2" charset="2"/>
            </a:endParaRPr>
          </a:p>
          <a:p>
            <a:pPr lvl="2"/>
            <a:endParaRPr lang="nl-NL" dirty="0">
              <a:sym typeface="Wingdings" panose="05000000000000000000" pitchFamily="2" charset="2"/>
            </a:endParaRPr>
          </a:p>
          <a:p>
            <a:pPr lvl="2"/>
            <a:endParaRPr lang="nl-NL" dirty="0" smtClean="0">
              <a:sym typeface="Wingdings" panose="05000000000000000000" pitchFamily="2" charset="2"/>
            </a:endParaRPr>
          </a:p>
          <a:p>
            <a:pPr lvl="2"/>
            <a:endParaRPr lang="nl-NL" dirty="0">
              <a:sym typeface="Wingdings" panose="05000000000000000000" pitchFamily="2" charset="2"/>
            </a:endParaRPr>
          </a:p>
          <a:p>
            <a:pPr lvl="2"/>
            <a:endParaRPr lang="nl-NL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003" y="2873762"/>
            <a:ext cx="4032449" cy="30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16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nadenken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4636" y="1951463"/>
            <a:ext cx="7315200" cy="1867941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Wat is het gevolg van een te koude temperatuur bij een </a:t>
            </a:r>
            <a:r>
              <a:rPr lang="nl-NL" dirty="0" err="1" smtClean="0"/>
              <a:t>herpeet</a:t>
            </a:r>
            <a:r>
              <a:rPr lang="nl-NL" dirty="0" smtClean="0"/>
              <a:t> dat net heeft gegeten?</a:t>
            </a:r>
          </a:p>
          <a:p>
            <a:pPr lvl="1"/>
            <a:r>
              <a:rPr lang="nl-NL" dirty="0" smtClean="0"/>
              <a:t>Bij een lage temperatuur komt het verteringsproces stil te liggen waardoor het voedsel in het dier kan gaan rotten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3393" y="1951463"/>
            <a:ext cx="3280407" cy="44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3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Levend of dood voeren?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Voordelen levend voeren</a:t>
            </a:r>
          </a:p>
          <a:p>
            <a:pPr lvl="1"/>
            <a:r>
              <a:rPr lang="nl-NL" dirty="0" smtClean="0"/>
              <a:t>Stimuleert natuurlijk gedrag</a:t>
            </a:r>
          </a:p>
          <a:p>
            <a:pPr lvl="1"/>
            <a:r>
              <a:rPr lang="nl-NL" dirty="0" smtClean="0"/>
              <a:t>Voedingswaarde beter bewaard</a:t>
            </a:r>
          </a:p>
          <a:p>
            <a:pPr lvl="1"/>
            <a:endParaRPr lang="nl-NL" dirty="0"/>
          </a:p>
          <a:p>
            <a:r>
              <a:rPr lang="nl-NL" dirty="0" smtClean="0"/>
              <a:t>Nadelen levend voeren</a:t>
            </a:r>
          </a:p>
          <a:p>
            <a:pPr lvl="1"/>
            <a:r>
              <a:rPr lang="nl-NL" dirty="0" smtClean="0"/>
              <a:t>Kans op terugvechten</a:t>
            </a:r>
          </a:p>
          <a:p>
            <a:pPr lvl="1"/>
            <a:r>
              <a:rPr lang="nl-NL" dirty="0" smtClean="0"/>
              <a:t>Kans op beschadigen achterwand/ornamenten</a:t>
            </a:r>
          </a:p>
          <a:p>
            <a:pPr lvl="1"/>
            <a:r>
              <a:rPr lang="nl-NL" dirty="0" smtClean="0"/>
              <a:t>Vaak duurder</a:t>
            </a:r>
          </a:p>
        </p:txBody>
      </p:sp>
    </p:spTree>
    <p:extLst>
      <p:ext uri="{BB962C8B-B14F-4D97-AF65-F5344CB8AC3E}">
        <p14:creationId xmlns:p14="http://schemas.microsoft.com/office/powerpoint/2010/main" val="5671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</Words>
  <Application>Microsoft Office PowerPoint</Application>
  <PresentationFormat>Breedbeeld</PresentationFormat>
  <Paragraphs>89</Paragraphs>
  <Slides>12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Wingdings 2</vt:lpstr>
      <vt:lpstr>Kantoorthema</vt:lpstr>
      <vt:lpstr>Voeren en verzorgen</vt:lpstr>
      <vt:lpstr>vandaag</vt:lpstr>
      <vt:lpstr>Leerdoelen</vt:lpstr>
      <vt:lpstr>Wat eten  herpeten?</vt:lpstr>
      <vt:lpstr>Voedseldieren</vt:lpstr>
      <vt:lpstr>Voedseldieren</vt:lpstr>
      <vt:lpstr>Veel gemaakte fouten</vt:lpstr>
      <vt:lpstr>Even nadenken</vt:lpstr>
      <vt:lpstr>Levend of dood voeren?</vt:lpstr>
      <vt:lpstr>Voedings-stoffen</vt:lpstr>
      <vt:lpstr>Basisregels bij het voeren van herpeten</vt:lpstr>
      <vt:lpstr>Einde voeding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2020-01-30T13:33:49Z</dcterms:created>
  <dcterms:modified xsi:type="dcterms:W3CDTF">2020-02-03T08:21:44Z</dcterms:modified>
</cp:coreProperties>
</file>